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19"/>
  </p:notesMasterIdLst>
  <p:sldIdLst>
    <p:sldId id="315" r:id="rId2"/>
    <p:sldId id="270" r:id="rId3"/>
    <p:sldId id="301" r:id="rId4"/>
    <p:sldId id="325" r:id="rId5"/>
    <p:sldId id="293" r:id="rId6"/>
    <p:sldId id="318" r:id="rId7"/>
    <p:sldId id="326" r:id="rId8"/>
    <p:sldId id="262" r:id="rId9"/>
    <p:sldId id="319" r:id="rId10"/>
    <p:sldId id="327" r:id="rId11"/>
    <p:sldId id="274" r:id="rId12"/>
    <p:sldId id="275" r:id="rId13"/>
    <p:sldId id="277" r:id="rId14"/>
    <p:sldId id="296" r:id="rId15"/>
    <p:sldId id="297" r:id="rId16"/>
    <p:sldId id="278" r:id="rId17"/>
    <p:sldId id="320" r:id="rId18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62" y="-72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058040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316237" y="9650237"/>
            <a:ext cx="3302000" cy="508000"/>
          </a:xfrm>
          <a:prstGeom prst="rect">
            <a:avLst/>
          </a:prstGeom>
          <a:noFill/>
        </p:spPr>
        <p:txBody>
          <a:bodyPr lIns="101599" tIns="50799" rIns="101599" bIns="50799"/>
          <a:lstStyle>
            <a:lvl1pPr>
              <a:defRPr sz="2700">
                <a:solidFill>
                  <a:schemeClr val="tx1"/>
                </a:solidFill>
                <a:latin typeface="Georgia" pitchFamily="28" charset="0"/>
              </a:defRPr>
            </a:lvl1pPr>
            <a:lvl2pPr marL="825492" indent="-317497">
              <a:defRPr sz="2700">
                <a:solidFill>
                  <a:schemeClr val="tx1"/>
                </a:solidFill>
                <a:latin typeface="Georgia" pitchFamily="28" charset="0"/>
              </a:defRPr>
            </a:lvl2pPr>
            <a:lvl3pPr marL="1269987" indent="-253997">
              <a:defRPr sz="2700">
                <a:solidFill>
                  <a:schemeClr val="tx1"/>
                </a:solidFill>
                <a:latin typeface="Georgia" pitchFamily="28" charset="0"/>
              </a:defRPr>
            </a:lvl3pPr>
            <a:lvl4pPr marL="1777982" indent="-253997">
              <a:defRPr sz="2700">
                <a:solidFill>
                  <a:schemeClr val="tx1"/>
                </a:solidFill>
                <a:latin typeface="Georgia" pitchFamily="28" charset="0"/>
              </a:defRPr>
            </a:lvl4pPr>
            <a:lvl5pPr marL="2285977" indent="-253997">
              <a:defRPr sz="2700">
                <a:solidFill>
                  <a:schemeClr val="tx1"/>
                </a:solidFill>
                <a:latin typeface="Georgia" pitchFamily="28" charset="0"/>
              </a:defRPr>
            </a:lvl5pPr>
            <a:lvl6pPr marL="2793972" indent="-25399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Georgia" pitchFamily="28" charset="0"/>
              </a:defRPr>
            </a:lvl6pPr>
            <a:lvl7pPr marL="3301967" indent="-25399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Georgia" pitchFamily="28" charset="0"/>
              </a:defRPr>
            </a:lvl7pPr>
            <a:lvl8pPr marL="3809962" indent="-25399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Georgia" pitchFamily="28" charset="0"/>
              </a:defRPr>
            </a:lvl8pPr>
            <a:lvl9pPr marL="4317957" indent="-25399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Georgia" pitchFamily="28" charset="0"/>
              </a:defRPr>
            </a:lvl9pPr>
          </a:lstStyle>
          <a:p>
            <a:fld id="{AFD2D7A2-07A5-4C42-9145-2D4EDA6DAE3B}" type="slidenum">
              <a:rPr lang="en-US" sz="1300"/>
              <a:pPr/>
              <a:t>3</a:t>
            </a:fld>
            <a:endParaRPr lang="en-US" sz="1300" dirty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62000"/>
            <a:ext cx="5080000" cy="3810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254001"/>
            <a:ext cx="8636000" cy="5079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9800" spc="-89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5334000"/>
            <a:ext cx="7620000" cy="1016000"/>
          </a:xfrm>
        </p:spPr>
        <p:txBody>
          <a:bodyPr/>
          <a:lstStyle>
            <a:lvl1pPr marL="0" indent="0" algn="l">
              <a:buNone/>
              <a:defRPr b="0" cap="all" spc="133" baseline="0">
                <a:solidFill>
                  <a:schemeClr val="tx2"/>
                </a:solidFill>
                <a:latin typeface="+mj-lt"/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01249" y="5384800"/>
            <a:ext cx="158751" cy="223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001249" y="0"/>
            <a:ext cx="158751" cy="538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5154"/>
            <a:ext cx="2286000" cy="65016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5154"/>
            <a:ext cx="6688667" cy="65016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608667"/>
            <a:ext cx="8636000" cy="480130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9800" b="0" cap="all" spc="-89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54001"/>
            <a:ext cx="8636000" cy="1185333"/>
          </a:xfrm>
        </p:spPr>
        <p:txBody>
          <a:bodyPr anchor="b"/>
          <a:lstStyle>
            <a:lvl1pPr marL="0" indent="0">
              <a:buNone/>
              <a:defRPr sz="2200" b="0" cap="all" spc="133" baseline="0">
                <a:solidFill>
                  <a:schemeClr val="tx2"/>
                </a:solidFill>
                <a:latin typeface="+mj-lt"/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4/19/2015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11867" y="1749778"/>
            <a:ext cx="3657600" cy="502884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733" y="1749778"/>
            <a:ext cx="3657600" cy="502884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4/19/2015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480" y="1747520"/>
            <a:ext cx="3657600" cy="710847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111" baseline="0">
                <a:solidFill>
                  <a:schemeClr val="tx1"/>
                </a:solidFill>
                <a:latin typeface="+mj-lt"/>
              </a:defRPr>
            </a:lvl1pPr>
            <a:lvl2pPr marL="507995" indent="0">
              <a:buNone/>
              <a:defRPr sz="2200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800" b="1"/>
            </a:lvl4pPr>
            <a:lvl5pPr marL="2031980" indent="0">
              <a:buNone/>
              <a:defRPr sz="1800" b="1"/>
            </a:lvl5pPr>
            <a:lvl6pPr marL="2539975" indent="0">
              <a:buNone/>
              <a:defRPr sz="1800" b="1"/>
            </a:lvl6pPr>
            <a:lvl7pPr marL="3047970" indent="0">
              <a:buNone/>
              <a:defRPr sz="1800" b="1"/>
            </a:lvl7pPr>
            <a:lvl8pPr marL="3555964" indent="0">
              <a:buNone/>
              <a:defRPr sz="1800" b="1"/>
            </a:lvl8pPr>
            <a:lvl9pPr marL="406395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08480" y="2510407"/>
            <a:ext cx="3657600" cy="426720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9120" y="1747520"/>
            <a:ext cx="3657600" cy="710847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0" kern="1200" cap="all" spc="11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07995" indent="0">
              <a:buNone/>
              <a:defRPr sz="2200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800" b="1"/>
            </a:lvl4pPr>
            <a:lvl5pPr marL="2031980" indent="0">
              <a:buNone/>
              <a:defRPr sz="1800" b="1"/>
            </a:lvl5pPr>
            <a:lvl6pPr marL="2539975" indent="0">
              <a:buNone/>
              <a:defRPr sz="1800" b="1"/>
            </a:lvl6pPr>
            <a:lvl7pPr marL="3047970" indent="0">
              <a:buNone/>
              <a:defRPr sz="1800" b="1"/>
            </a:lvl7pPr>
            <a:lvl8pPr marL="3555964" indent="0">
              <a:buNone/>
              <a:defRPr sz="1800" b="1"/>
            </a:lvl8pPr>
            <a:lvl9pPr marL="4063959" indent="0">
              <a:buNone/>
              <a:defRPr sz="1800" b="1"/>
            </a:lvl9pPr>
          </a:lstStyle>
          <a:p>
            <a:pPr marL="0" lvl="0" indent="0" algn="l" defTabSz="101599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9120" y="2510407"/>
            <a:ext cx="3657600" cy="426720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4/19/2015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4/19/2015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4/19/2015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1778000"/>
            <a:ext cx="5679722" cy="497840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778000"/>
            <a:ext cx="3342570" cy="4978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507995" indent="0">
              <a:buNone/>
              <a:defRPr sz="1300"/>
            </a:lvl2pPr>
            <a:lvl3pPr marL="1015990" indent="0">
              <a:buNone/>
              <a:defRPr sz="1100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4/19/2015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01249" y="5384800"/>
            <a:ext cx="158751" cy="223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0000974" cy="53848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600"/>
            </a:lvl1pPr>
            <a:lvl2pPr marL="507995" indent="0">
              <a:buNone/>
              <a:defRPr sz="3100"/>
            </a:lvl2pPr>
            <a:lvl3pPr marL="1015990" indent="0">
              <a:buNone/>
              <a:defRPr sz="2700"/>
            </a:lvl3pPr>
            <a:lvl4pPr marL="1523985" indent="0">
              <a:buNone/>
              <a:defRPr sz="2200"/>
            </a:lvl4pPr>
            <a:lvl5pPr marL="2031980" indent="0">
              <a:buNone/>
              <a:defRPr sz="2200"/>
            </a:lvl5pPr>
            <a:lvl6pPr marL="2539975" indent="0">
              <a:buNone/>
              <a:defRPr sz="2200"/>
            </a:lvl6pPr>
            <a:lvl7pPr marL="3047970" indent="0">
              <a:buNone/>
              <a:defRPr sz="2200"/>
            </a:lvl7pPr>
            <a:lvl8pPr marL="3555964" indent="0">
              <a:buNone/>
              <a:defRPr sz="2200"/>
            </a:lvl8pPr>
            <a:lvl9pPr marL="4063959" indent="0">
              <a:buNone/>
              <a:defRPr sz="22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6350000"/>
            <a:ext cx="9059333" cy="508000"/>
          </a:xfrm>
        </p:spPr>
        <p:txBody>
          <a:bodyPr/>
          <a:lstStyle>
            <a:lvl1pPr marL="0" indent="0">
              <a:buNone/>
              <a:defRPr sz="1800"/>
            </a:lvl1pPr>
            <a:lvl2pPr marL="507995" indent="0">
              <a:buNone/>
              <a:defRPr sz="1300"/>
            </a:lvl2pPr>
            <a:lvl3pPr marL="1015990" indent="0">
              <a:buNone/>
              <a:defRPr sz="1100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4/19/2015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652B35-718D-4E28-AFEB-B694A3B357E8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8000" y="5503333"/>
            <a:ext cx="9059333" cy="846667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001249" y="0"/>
            <a:ext cx="158751" cy="538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169687"/>
            <a:ext cx="6434667" cy="1524000"/>
          </a:xfrm>
          <a:prstGeom prst="rect">
            <a:avLst/>
          </a:prstGeom>
        </p:spPr>
        <p:txBody>
          <a:bodyPr vert="horz" lIns="101599" tIns="50799" rIns="101599" bIns="5079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47334"/>
            <a:ext cx="8466667" cy="4859514"/>
          </a:xfrm>
          <a:prstGeom prst="rect">
            <a:avLst/>
          </a:prstGeom>
        </p:spPr>
        <p:txBody>
          <a:bodyPr vert="horz" lIns="101599" tIns="50799" rIns="101599" bIns="5079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6858001"/>
            <a:ext cx="3810000" cy="338667"/>
          </a:xfrm>
          <a:prstGeom prst="rect">
            <a:avLst/>
          </a:prstGeom>
        </p:spPr>
        <p:txBody>
          <a:bodyPr vert="horz" lIns="101599" tIns="50799" rIns="101599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4/19/2015</a:t>
            </a:fld>
            <a:endParaRPr lang="en-US" sz="9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" y="7214306"/>
            <a:ext cx="3810000" cy="315383"/>
          </a:xfrm>
          <a:prstGeom prst="rect">
            <a:avLst/>
          </a:prstGeom>
        </p:spPr>
        <p:txBody>
          <a:bodyPr vert="horz" lIns="101599" tIns="50799" rIns="101599" bIns="50799" rtlCol="0" anchor="t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endParaRPr kumimoji="0" lang="en-US" sz="9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9141531" y="6539442"/>
            <a:ext cx="1461912" cy="405694"/>
          </a:xfrm>
          <a:prstGeom prst="rect">
            <a:avLst/>
          </a:prstGeom>
        </p:spPr>
        <p:txBody>
          <a:bodyPr vert="horz" lIns="101599" tIns="50799" rIns="101599" bIns="50799" rtlCol="0" anchor="ctr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01249" y="0"/>
            <a:ext cx="158751" cy="152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001249" y="1524000"/>
            <a:ext cx="158751" cy="609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l" defTabSz="1015990" rtl="0" eaLnBrk="1" latinLnBrk="0" hangingPunct="1">
        <a:spcBef>
          <a:spcPct val="0"/>
        </a:spcBef>
        <a:buNone/>
        <a:defRPr sz="4000" kern="1200" cap="all" spc="-67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15990" rtl="0" eaLnBrk="1" latinLnBrk="0" hangingPunct="1">
        <a:spcBef>
          <a:spcPct val="20000"/>
        </a:spcBef>
        <a:spcAft>
          <a:spcPts val="667"/>
        </a:spcAft>
        <a:buFont typeface="Arial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indent="-203198" algn="l" defTabSz="101599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9987" indent="-253997" algn="l" defTabSz="101599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77982" indent="-253997" algn="l" defTabSz="101599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977" indent="-253997" algn="l" defTabSz="101599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s.org/wnet/heart/educators/video-spark.html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../Figure20_13.swf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" y="254001"/>
            <a:ext cx="9829800" cy="3327399"/>
          </a:xfrm>
        </p:spPr>
        <p:txBody>
          <a:bodyPr/>
          <a:lstStyle/>
          <a:p>
            <a:pPr algn="ctr"/>
            <a:r>
              <a:rPr lang="en-US" sz="7200" b="1" dirty="0" smtClean="0"/>
              <a:t>Electrocardiogram</a:t>
            </a:r>
            <a:r>
              <a:rPr lang="en-US" sz="7200" dirty="0" smtClean="0"/>
              <a:t> </a:t>
            </a:r>
            <a:r>
              <a:rPr lang="en-US" sz="7200" b="1" dirty="0" smtClean="0"/>
              <a:t>(ECG) </a:t>
            </a:r>
            <a:r>
              <a:rPr lang="en-US" sz="7200" b="1" u="sng" dirty="0" smtClean="0"/>
              <a:t>NOTES</a:t>
            </a:r>
            <a:endParaRPr lang="en-US" sz="72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600" y="152400"/>
            <a:ext cx="9448800" cy="6858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UNIT 5 DAY 6</a:t>
            </a:r>
            <a:endParaRPr lang="en-US" sz="2800" b="1" dirty="0"/>
          </a:p>
        </p:txBody>
      </p:sp>
      <p:pic>
        <p:nvPicPr>
          <p:cNvPr id="1026" name="Picture 2" descr="http://activerain.com/image_store/uploads/5/2/7/6/1/ar1278438998167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320" y="3124200"/>
            <a:ext cx="5410200" cy="432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17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chapt13\Art\color_base_art_library\13_10b.jpg"/>
          <p:cNvPicPr/>
          <p:nvPr/>
        </p:nvPicPr>
        <p:blipFill rotWithShape="1">
          <a:blip r:embed="rId2" cstate="print"/>
          <a:srcRect t="1936"/>
          <a:stretch/>
        </p:blipFill>
        <p:spPr bwMode="auto">
          <a:xfrm>
            <a:off x="203200" y="152400"/>
            <a:ext cx="9677400" cy="694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44270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 idx="4294967295"/>
          </p:nvPr>
        </p:nvSpPr>
        <p:spPr>
          <a:xfrm>
            <a:off x="593087" y="325195"/>
            <a:ext cx="9083675" cy="555625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Interpreting ECGs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307065" y="1143000"/>
            <a:ext cx="9268735" cy="3441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457200" marR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An 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ECG is printed on paper covered with a grid of squares.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438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Notice that five small squares on the paper form a larger square. The width of a single small square on ECG paper represents 0.04 seconds.  </a:t>
            </a:r>
          </a:p>
          <a:p>
            <a:pPr marL="457200" marR="0" indent="-457200" algn="l" rtl="0">
              <a:lnSpc>
                <a:spcPct val="100000"/>
              </a:lnSpc>
              <a:spcBef>
                <a:spcPts val="438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 common length of an ECG printout is 6 seconds; this is known as a "six second strip." </a:t>
            </a:r>
          </a:p>
        </p:txBody>
      </p:sp>
      <p:sp>
        <p:nvSpPr>
          <p:cNvPr id="143" name="Shape 143"/>
          <p:cNvSpPr/>
          <p:nvPr/>
        </p:nvSpPr>
        <p:spPr>
          <a:xfrm>
            <a:off x="528320" y="4953000"/>
            <a:ext cx="6096000" cy="19814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44" name="Shape 144"/>
          <p:cNvSpPr/>
          <p:nvPr/>
        </p:nvSpPr>
        <p:spPr>
          <a:xfrm>
            <a:off x="6812264" y="4952999"/>
            <a:ext cx="2687336" cy="19814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431800" y="609600"/>
            <a:ext cx="9372600" cy="6324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 idx="4294967295"/>
          </p:nvPr>
        </p:nvSpPr>
        <p:spPr>
          <a:xfrm>
            <a:off x="443645" y="381000"/>
            <a:ext cx="9208356" cy="855663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Analyze an ECG</a:t>
            </a:r>
          </a:p>
        </p:txBody>
      </p:sp>
      <p:sp>
        <p:nvSpPr>
          <p:cNvPr id="161" name="Shape 161"/>
          <p:cNvSpPr/>
          <p:nvPr/>
        </p:nvSpPr>
        <p:spPr>
          <a:xfrm>
            <a:off x="423325" y="1608650"/>
            <a:ext cx="4667250" cy="17145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62" name="Shape 162"/>
          <p:cNvSpPr/>
          <p:nvPr/>
        </p:nvSpPr>
        <p:spPr>
          <a:xfrm>
            <a:off x="423325" y="3556000"/>
            <a:ext cx="4667250" cy="17145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63" name="Shape 163"/>
          <p:cNvSpPr/>
          <p:nvPr/>
        </p:nvSpPr>
        <p:spPr>
          <a:xfrm>
            <a:off x="423325" y="5588000"/>
            <a:ext cx="4667250" cy="17145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" name="Rectangle 1"/>
          <p:cNvSpPr/>
          <p:nvPr/>
        </p:nvSpPr>
        <p:spPr>
          <a:xfrm>
            <a:off x="5520091" y="1727236"/>
            <a:ext cx="38271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+mj-lt"/>
              </a:rPr>
              <a:t>Tachycardia – rapid heart rate (&gt;100bpm)</a:t>
            </a:r>
            <a:endParaRPr lang="en-US" sz="28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06217" y="3409165"/>
            <a:ext cx="4145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+mn-lt"/>
              </a:rPr>
              <a:t>Bradycardia – slower than normal heart rate (&lt;60 bpm)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latin typeface="+mn-lt"/>
              </a:rPr>
              <a:t>Commonly seen in athletes </a:t>
            </a:r>
            <a:r>
              <a:rPr lang="en-US" sz="2800" b="1" dirty="0" smtClean="0">
                <a:latin typeface="+mn-lt"/>
                <a:sym typeface="Wingdings" pitchFamily="2" charset="2"/>
              </a:rPr>
              <a:t> healthy</a:t>
            </a:r>
            <a:endParaRPr lang="en-US" sz="28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45490" y="6183640"/>
            <a:ext cx="41065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+mj-lt"/>
              </a:rPr>
              <a:t>Arrhythmia – abnormal heart contraction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-30479"/>
            <a:ext cx="8991600" cy="792480"/>
          </a:xfrm>
        </p:spPr>
        <p:txBody>
          <a:bodyPr/>
          <a:lstStyle/>
          <a:p>
            <a:pPr eaLnBrk="1" hangingPunct="1"/>
            <a:r>
              <a:rPr lang="en-US" b="1" dirty="0" smtClean="0"/>
              <a:t>ECG: Normal and Abnormal</a:t>
            </a:r>
          </a:p>
        </p:txBody>
      </p:sp>
      <p:pic>
        <p:nvPicPr>
          <p:cNvPr id="21507" name="Picture 3" descr="19_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" r="50000" b="31180"/>
          <a:stretch>
            <a:fillRect/>
          </a:stretch>
        </p:blipFill>
        <p:spPr bwMode="auto">
          <a:xfrm>
            <a:off x="355599" y="762000"/>
            <a:ext cx="6273871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www.ambulancetechnicianstudy.co.uk/images/MI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9"/>
          <a:stretch/>
        </p:blipFill>
        <p:spPr bwMode="auto">
          <a:xfrm>
            <a:off x="203199" y="5994747"/>
            <a:ext cx="6877933" cy="143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97320" y="2824103"/>
            <a:ext cx="33527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+mn-lt"/>
              </a:rPr>
              <a:t>Absent P-Wave. Electrical stimulation starts at AV node.</a:t>
            </a:r>
            <a:r>
              <a:rPr lang="en-US" sz="2400" dirty="0">
                <a:latin typeface="+mn-lt"/>
                <a:sym typeface="Wingdings"/>
              </a:rPr>
              <a:t> </a:t>
            </a:r>
            <a:endParaRPr lang="en-US" sz="2400" dirty="0" smtClean="0">
              <a:latin typeface="+mn-lt"/>
              <a:sym typeface="Wingdings"/>
            </a:endParaRPr>
          </a:p>
          <a:p>
            <a:r>
              <a:rPr lang="en-US" sz="2400" dirty="0" smtClean="0">
                <a:latin typeface="+mn-lt"/>
                <a:sym typeface="Wingdings"/>
              </a:rPr>
              <a:t>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Bradycardia, lightheadedness, </a:t>
            </a:r>
            <a:r>
              <a:rPr lang="en-US" sz="2400" b="1" dirty="0" smtClean="0">
                <a:latin typeface="+mn-lt"/>
              </a:rPr>
              <a:t>hypotension</a:t>
            </a:r>
            <a:endParaRPr lang="en-US" sz="2400" b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13599" y="5132427"/>
            <a:ext cx="27432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+mj-lt"/>
              </a:rPr>
              <a:t>Elevated S-T segment indicates ischemia (cut-off of blood flow) or myocardial infarction 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449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19_18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8"/>
          <a:stretch/>
        </p:blipFill>
        <p:spPr bwMode="auto">
          <a:xfrm>
            <a:off x="812800" y="2651760"/>
            <a:ext cx="6040120" cy="243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19_18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5"/>
          <a:stretch/>
        </p:blipFill>
        <p:spPr bwMode="auto">
          <a:xfrm>
            <a:off x="812800" y="5166315"/>
            <a:ext cx="6040120" cy="245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19_18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9"/>
          <a:stretch/>
        </p:blipFill>
        <p:spPr bwMode="auto">
          <a:xfrm>
            <a:off x="853440" y="30480"/>
            <a:ext cx="6019800" cy="241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08800" y="533400"/>
            <a:ext cx="274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+mj-lt"/>
              </a:rPr>
              <a:t>Absent QRS complex</a:t>
            </a:r>
            <a:endParaRPr lang="en-US" sz="28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08800" y="2931509"/>
            <a:ext cx="2743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latin typeface="+mj-lt"/>
              </a:rPr>
              <a:t>QRS complex following previous QRS+T-wave</a:t>
            </a:r>
          </a:p>
        </p:txBody>
      </p:sp>
      <p:sp>
        <p:nvSpPr>
          <p:cNvPr id="9" name="Rectangle 8"/>
          <p:cNvSpPr/>
          <p:nvPr/>
        </p:nvSpPr>
        <p:spPr>
          <a:xfrm>
            <a:off x="6944360" y="5410200"/>
            <a:ext cx="2743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+mj-lt"/>
              </a:rPr>
              <a:t>Electrical activity of the heart going haywire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598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295800" y="300800"/>
            <a:ext cx="4250800" cy="80812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Defibrillator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127000" y="1066800"/>
            <a:ext cx="4851400" cy="50911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457200" indent="-457200" rtl="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C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ommon 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treatment for life-threatening </a:t>
            </a:r>
            <a:r>
              <a:rPr lang="en-US" sz="3200" u="sng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cardiac </a:t>
            </a:r>
            <a:r>
              <a:rPr lang="en-US" sz="3200" u="sng" dirty="0" smtClean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arrhythmia</a:t>
            </a:r>
            <a:endParaRPr lang="en-US" sz="3200" u="sng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457200" indent="-457200" rtl="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The device shocks the heart 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with high energy voltage, stopping it momentarily</a:t>
            </a:r>
          </a:p>
          <a:p>
            <a:pPr marL="457200" indent="-457200" rtl="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This allows the heart (SA Node) to “reset” and (hopefully) re-establish 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normal 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electrical rhythm</a:t>
            </a:r>
            <a:endParaRPr lang="en-US" sz="3200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4978400" y="181667"/>
            <a:ext cx="4790299" cy="37567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pic>
        <p:nvPicPr>
          <p:cNvPr id="27650" name="Picture 2" descr="https://encrypted-tbn3.gstatic.com/images?q=tbn:ANd9GcRI2BC0W1REo2GX7jNR4wbA1PwMFf7icnMXzlVyoRqdPtJ6mdlE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3938441"/>
            <a:ext cx="481330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Spark of Life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400" y="1219200"/>
            <a:ext cx="9550400" cy="5486399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www.pbs.org/wnet/heart/educators/video-spark.html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9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4200" y="1044703"/>
            <a:ext cx="8466667" cy="485951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b="0" dirty="0"/>
              <a:t>Baseline heart rate set by SA Node pacemaker </a:t>
            </a:r>
            <a:r>
              <a:rPr lang="en-US" sz="2800" b="0" dirty="0" smtClean="0"/>
              <a:t>cells</a:t>
            </a:r>
          </a:p>
          <a:p>
            <a:pPr marL="457200" indent="-45720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b="0" dirty="0" smtClean="0"/>
              <a:t>Changes </a:t>
            </a:r>
            <a:r>
              <a:rPr lang="en-US" sz="2800" b="0" dirty="0"/>
              <a:t>to this </a:t>
            </a:r>
            <a:r>
              <a:rPr lang="en-US" sz="2800" b="0" dirty="0" smtClean="0"/>
              <a:t>baseline heart rate </a:t>
            </a:r>
            <a:r>
              <a:rPr lang="en-US" sz="2800" b="0" dirty="0"/>
              <a:t>regulated by </a:t>
            </a:r>
            <a:r>
              <a:rPr lang="en-US" sz="2800" b="0" u="sng" dirty="0">
                <a:solidFill>
                  <a:srgbClr val="000000"/>
                </a:solidFill>
                <a:sym typeface="Arial"/>
              </a:rPr>
              <a:t>cardiac center</a:t>
            </a:r>
            <a:r>
              <a:rPr lang="en-US" sz="2800" b="0" dirty="0">
                <a:solidFill>
                  <a:srgbClr val="000000"/>
                </a:solidFill>
                <a:sym typeface="Arial"/>
              </a:rPr>
              <a:t> within the </a:t>
            </a:r>
            <a:r>
              <a:rPr lang="en-US" sz="2800" b="0" u="sng" dirty="0">
                <a:solidFill>
                  <a:srgbClr val="000000"/>
                </a:solidFill>
                <a:sym typeface="Arial"/>
              </a:rPr>
              <a:t>medulla oblongata</a:t>
            </a:r>
            <a:r>
              <a:rPr lang="en-US" sz="2800" b="0" dirty="0">
                <a:solidFill>
                  <a:srgbClr val="000000"/>
                </a:solidFill>
                <a:sym typeface="Arial"/>
              </a:rPr>
              <a:t>. </a:t>
            </a:r>
            <a:r>
              <a:rPr lang="en-US" sz="2800" b="0" dirty="0" smtClean="0">
                <a:solidFill>
                  <a:srgbClr val="000000"/>
                </a:solidFill>
                <a:sym typeface="Arial"/>
              </a:rPr>
              <a:t>Monitors: </a:t>
            </a:r>
          </a:p>
          <a:p>
            <a:pPr marL="1079495" lvl="4" indent="-571500">
              <a:lnSpc>
                <a:spcPct val="119921"/>
              </a:lnSpc>
            </a:pPr>
            <a:r>
              <a:rPr lang="en-US" sz="2800" dirty="0" smtClean="0"/>
              <a:t>Blood </a:t>
            </a:r>
            <a:r>
              <a:rPr lang="en-US" sz="2800" dirty="0"/>
              <a:t>ion </a:t>
            </a:r>
            <a:r>
              <a:rPr lang="en-US" sz="2800" dirty="0" smtClean="0"/>
              <a:t>levels (ex: potassium, calcium</a:t>
            </a:r>
            <a:r>
              <a:rPr lang="en-US" sz="2800" dirty="0"/>
              <a:t>)</a:t>
            </a:r>
            <a:endParaRPr lang="en-US" sz="2800" dirty="0">
              <a:solidFill>
                <a:srgbClr val="000000"/>
              </a:solidFill>
              <a:sym typeface="Arial"/>
            </a:endParaRPr>
          </a:p>
          <a:p>
            <a:pPr marL="1079495" lvl="4" indent="-571500">
              <a:lnSpc>
                <a:spcPct val="119921"/>
              </a:lnSpc>
            </a:pPr>
            <a:r>
              <a:rPr lang="en-US" sz="2800" dirty="0" smtClean="0"/>
              <a:t>Blood CO</a:t>
            </a:r>
            <a:r>
              <a:rPr lang="en-US" sz="1600" dirty="0" smtClean="0"/>
              <a:t>2</a:t>
            </a:r>
            <a:r>
              <a:rPr lang="en-US" sz="2800" dirty="0" smtClean="0"/>
              <a:t> &amp; O</a:t>
            </a:r>
            <a:r>
              <a:rPr lang="en-US" sz="1600" dirty="0" smtClean="0"/>
              <a:t>2</a:t>
            </a:r>
            <a:r>
              <a:rPr lang="en-US" sz="2800" dirty="0" smtClean="0"/>
              <a:t> levels</a:t>
            </a:r>
          </a:p>
          <a:p>
            <a:pPr marL="1079495" lvl="4" indent="-571500">
              <a:lnSpc>
                <a:spcPct val="119921"/>
              </a:lnSpc>
            </a:pPr>
            <a:r>
              <a:rPr lang="en-US" sz="2800" dirty="0" smtClean="0"/>
              <a:t>Muscle Activity</a:t>
            </a:r>
          </a:p>
          <a:p>
            <a:pPr marL="1079495" lvl="7" indent="-571500">
              <a:lnSpc>
                <a:spcPct val="119921"/>
              </a:lnSpc>
            </a:pPr>
            <a:r>
              <a:rPr lang="en-US" sz="2800" dirty="0" smtClean="0"/>
              <a:t>Body Temperature</a:t>
            </a:r>
          </a:p>
          <a:p>
            <a:endParaRPr lang="en-US" dirty="0"/>
          </a:p>
        </p:txBody>
      </p:sp>
      <p:sp>
        <p:nvSpPr>
          <p:cNvPr id="117" name="Shape 117"/>
          <p:cNvSpPr/>
          <p:nvPr/>
        </p:nvSpPr>
        <p:spPr>
          <a:xfrm>
            <a:off x="5207000" y="3810000"/>
            <a:ext cx="4603750" cy="34924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0" y="169687"/>
            <a:ext cx="8991600" cy="82091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Regulation of Cardiac Cycle</a:t>
            </a:r>
            <a:endParaRPr lang="en-US" sz="44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nuclearcardiologyseminars.net/images/nerv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1752600"/>
            <a:ext cx="4507998" cy="322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215" y="0"/>
            <a:ext cx="8636000" cy="846667"/>
          </a:xfrm>
        </p:spPr>
        <p:txBody>
          <a:bodyPr/>
          <a:lstStyle/>
          <a:p>
            <a:pPr eaLnBrk="1" hangingPunct="1"/>
            <a:r>
              <a:rPr lang="en-US" b="1" dirty="0"/>
              <a:t>Regulation </a:t>
            </a:r>
            <a:r>
              <a:rPr lang="en-US" b="1" dirty="0" smtClean="0"/>
              <a:t>of Heart RATE</a:t>
            </a:r>
            <a:endParaRPr lang="en-US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838200"/>
            <a:ext cx="8636000" cy="6781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3200" u="sng" dirty="0" smtClean="0"/>
              <a:t>Parasympathetic stimulation</a:t>
            </a:r>
            <a:endParaRPr lang="en-US" sz="3200" dirty="0" smtClean="0"/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3400" dirty="0" smtClean="0"/>
              <a:t>Innervated by the vagus nerve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3400" dirty="0"/>
              <a:t>D</a:t>
            </a:r>
            <a:r>
              <a:rPr lang="en-US" sz="3400" dirty="0" smtClean="0"/>
              <a:t>ecreases heart rate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3400" u="sng" dirty="0" smtClean="0"/>
              <a:t>NT</a:t>
            </a:r>
            <a:r>
              <a:rPr lang="en-US" sz="3400" dirty="0" smtClean="0"/>
              <a:t>: acetylcholine (Ach)</a:t>
            </a:r>
          </a:p>
          <a:p>
            <a:pPr marL="304797" lvl="1" indent="0">
              <a:lnSpc>
                <a:spcPct val="80000"/>
              </a:lnSpc>
              <a:buClr>
                <a:schemeClr val="tx1"/>
              </a:buClr>
              <a:buNone/>
            </a:pPr>
            <a:endParaRPr lang="en-US" sz="3400" dirty="0"/>
          </a:p>
          <a:p>
            <a:pPr marL="304797" lvl="1" indent="0">
              <a:lnSpc>
                <a:spcPct val="80000"/>
              </a:lnSpc>
              <a:buClr>
                <a:schemeClr val="tx1"/>
              </a:buClr>
              <a:buNone/>
            </a:pPr>
            <a:endParaRPr lang="en-US" sz="3400" dirty="0" smtClean="0"/>
          </a:p>
          <a:p>
            <a:pPr marL="304797" lvl="1" indent="0">
              <a:lnSpc>
                <a:spcPct val="80000"/>
              </a:lnSpc>
              <a:buClr>
                <a:schemeClr val="tx1"/>
              </a:buClr>
              <a:buNone/>
            </a:pPr>
            <a:endParaRPr lang="en-US" sz="3400" dirty="0" smtClean="0"/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3400" u="sng" dirty="0" smtClean="0"/>
              <a:t>Sympathetic stimulation</a:t>
            </a:r>
            <a:endParaRPr lang="en-US" sz="3400" dirty="0" smtClean="0"/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3400" dirty="0" smtClean="0"/>
              <a:t>Increases </a:t>
            </a:r>
            <a:r>
              <a:rPr lang="en-US" sz="3400" dirty="0"/>
              <a:t>heart rate and force of contraction.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sz="3400" u="sng" dirty="0" smtClean="0"/>
              <a:t>NT</a:t>
            </a:r>
            <a:r>
              <a:rPr lang="en-US" sz="3400" dirty="0" smtClean="0"/>
              <a:t>: Epinephrine </a:t>
            </a:r>
            <a:r>
              <a:rPr lang="en-US" sz="3400" dirty="0"/>
              <a:t>and norepinephrine </a:t>
            </a:r>
            <a:endParaRPr 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305732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228600"/>
            <a:ext cx="6434667" cy="1524000"/>
          </a:xfrm>
        </p:spPr>
        <p:txBody>
          <a:bodyPr/>
          <a:lstStyle/>
          <a:p>
            <a:r>
              <a:rPr lang="en-US" b="1" dirty="0" smtClean="0"/>
              <a:t>HISTORICAL CONNECTIONS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947334"/>
            <a:ext cx="5105400" cy="4859514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600" b="0" dirty="0"/>
              <a:t>Atropine, a plant </a:t>
            </a:r>
            <a:r>
              <a:rPr lang="en-US" sz="3600" b="0" dirty="0" smtClean="0"/>
              <a:t>extract (nightshade), </a:t>
            </a:r>
            <a:r>
              <a:rPr lang="en-US" sz="3600" b="0" dirty="0"/>
              <a:t>blocks Ach receptors, and hence, parasympathetic activity to INCREASE heart </a:t>
            </a:r>
            <a:r>
              <a:rPr lang="en-US" sz="3600" b="0" dirty="0" smtClean="0"/>
              <a:t>rate. Used to treat bradycardia.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600" b="0" dirty="0" smtClean="0"/>
              <a:t>Popularly used by Cleopatra and Renaissance women  to dilate their pupils and appear more “alluring.”</a:t>
            </a:r>
            <a:endParaRPr lang="en-US" sz="3600" b="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  <p:pic>
        <p:nvPicPr>
          <p:cNvPr id="1026" name="Picture 2" descr="http://impressivemagazine.com/wp-content/uploads/2013/07/cleopatra_bu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2514600"/>
            <a:ext cx="42181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f/fc/Henban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204" y="228600"/>
            <a:ext cx="3060905" cy="22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dn.ws.citrix.com/wp-content/uploads/2014/06/Light-Bul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62555"/>
            <a:ext cx="925286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761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677333"/>
            <a:ext cx="10160000" cy="25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99" tIns="50799" rIns="101599" bIns="50799" anchor="ctr"/>
          <a:lstStyle/>
          <a:p>
            <a:endParaRPr lang="en-US" dirty="0"/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0" y="1608667"/>
            <a:ext cx="10160000" cy="84667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599" tIns="50799" rIns="101599" bIns="50799" anchor="ctr"/>
          <a:lstStyle/>
          <a:p>
            <a:endParaRPr lang="en-US" dirty="0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211666" y="121215"/>
            <a:ext cx="9736667" cy="1456972"/>
          </a:xfrm>
        </p:spPr>
        <p:txBody>
          <a:bodyPr>
            <a:spAutoFit/>
          </a:bodyPr>
          <a:lstStyle/>
          <a:p>
            <a:pPr eaLnBrk="1" hangingPunct="1"/>
            <a:r>
              <a:rPr lang="en-US" sz="4400" b="1" dirty="0"/>
              <a:t>Impulse Conduction through </a:t>
            </a:r>
            <a:br>
              <a:rPr lang="en-US" sz="4400" b="1" dirty="0"/>
            </a:br>
            <a:r>
              <a:rPr lang="en-US" sz="4400" b="1" dirty="0"/>
              <a:t>the Heart</a:t>
            </a:r>
            <a:endParaRPr lang="en-US" b="1" dirty="0" smtClean="0"/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693334"/>
            <a:ext cx="9144000" cy="567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8" name="AutoShape 8">
            <a:hlinkClick r:id="rId3"/>
          </p:cNvPr>
          <p:cNvSpPr>
            <a:spLocks noChangeArrowheads="1"/>
          </p:cNvSpPr>
          <p:nvPr/>
        </p:nvSpPr>
        <p:spPr bwMode="auto">
          <a:xfrm flipH="1" flipV="1">
            <a:off x="338667" y="7196667"/>
            <a:ext cx="84667" cy="84667"/>
          </a:xfrm>
          <a:prstGeom prst="actionButtonBlank">
            <a:avLst/>
          </a:prstGeom>
          <a:solidFill>
            <a:srgbClr val="660000"/>
          </a:solidFill>
          <a:ln w="9525">
            <a:solidFill>
              <a:srgbClr val="CC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lIns="101599" tIns="50799" rIns="101599" bIns="50799" anchor="ctr"/>
          <a:lstStyle/>
          <a:p>
            <a:pPr algn="ctr">
              <a:spcBef>
                <a:spcPct val="50000"/>
              </a:spcBef>
            </a:pPr>
            <a:endParaRPr lang="en-US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71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animBg="1"/>
      <p:bldP spid="153604" grpId="0" autoUpdateAnimBg="0"/>
      <p:bldP spid="153608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"/>
            <a:ext cx="6434667" cy="897113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Remember…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914400"/>
            <a:ext cx="9525000" cy="4859514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Molecules do NOT like being crowded and will move to the LESS crowded side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Depolarization: Sodium IN, Calcium IN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Repolarization: Potassium OUT</a:t>
            </a:r>
            <a:endParaRPr lang="en-US" sz="32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3378331"/>
            <a:ext cx="5730875" cy="408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73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3-Lead ECG Placement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947334"/>
            <a:ext cx="5257799" cy="485951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600" dirty="0" smtClean="0"/>
              <a:t>Electrodes measure electrical activity of the heart</a:t>
            </a:r>
            <a:endParaRPr lang="en-US" sz="3600" dirty="0"/>
          </a:p>
        </p:txBody>
      </p:sp>
      <p:pic>
        <p:nvPicPr>
          <p:cNvPr id="2050" name="Picture 2" descr="http://what-when-how.com/wp-content/uploads/2012/04/tmp14285_thum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92075"/>
            <a:ext cx="35433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154"/>
          <p:cNvSpPr/>
          <p:nvPr/>
        </p:nvSpPr>
        <p:spPr>
          <a:xfrm>
            <a:off x="203200" y="3810000"/>
            <a:ext cx="4572000" cy="3710940"/>
          </a:xfrm>
          <a:prstGeom prst="rect">
            <a:avLst/>
          </a:prstGeom>
          <a:blipFill>
            <a:blip r:embed="rId3"/>
            <a:srcRect/>
            <a:stretch>
              <a:fillRect t="1" b="-9537"/>
            </a:stretch>
          </a:blipFill>
        </p:spPr>
      </p:sp>
      <p:pic>
        <p:nvPicPr>
          <p:cNvPr id="2052" name="Picture 4" descr="http://ak3.picdn.net/shutterstock/videos/2849524/preview/stock-footage-hospital-icu-station-monitor-displays-patient-vital-signs-ecg-sp-respiration-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043" y="4748215"/>
            <a:ext cx="4325937" cy="242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932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-fib.com/wp-content/uploads/2012/08/Schematic-diagram-of-normal-sinus-rhythm-for-a-human-heart-as-seen-on-ECG-Wikipedia-free-to-u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1447800"/>
            <a:ext cx="5303156" cy="534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09878" y="15240"/>
            <a:ext cx="9370920" cy="1524000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ECG (electrocardiogram)</a:t>
            </a:r>
            <a:r>
              <a:rPr lang="en-US" b="1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– </a:t>
            </a:r>
            <a:r>
              <a:rPr lang="en-US" sz="2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 recording of the electrical events </a:t>
            </a:r>
            <a:r>
              <a:rPr lang="en-US" sz="28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during </a:t>
            </a:r>
            <a:r>
              <a:rPr lang="en-US" sz="2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 cardiac cycle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0" y="1447800"/>
            <a:ext cx="5701046" cy="5715000"/>
          </a:xfrm>
        </p:spPr>
        <p:txBody>
          <a:bodyPr>
            <a:normAutofit fontScale="85000" lnSpcReduction="20000"/>
          </a:bodyPr>
          <a:lstStyle/>
          <a:p>
            <a:pPr marL="561623" lvl="0" indent="-457200">
              <a:lnSpc>
                <a:spcPct val="1199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608"/>
              <a:buFont typeface="Arial" pitchFamily="34" charset="0"/>
              <a:buChar char="•"/>
            </a:pPr>
            <a:r>
              <a:rPr lang="en-US" sz="3200" u="sng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P Wave</a:t>
            </a:r>
            <a:r>
              <a:rPr lang="en-US" sz="32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– depolarization of the atria</a:t>
            </a:r>
          </a:p>
          <a:p>
            <a:pPr marL="1069618" lvl="3" indent="-457200">
              <a:lnSpc>
                <a:spcPct val="119922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atrial </a:t>
            </a:r>
            <a:r>
              <a:rPr lang="en-US" sz="32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contraction</a:t>
            </a:r>
          </a:p>
          <a:p>
            <a:pPr marL="1069618" lvl="3" indent="-457200">
              <a:lnSpc>
                <a:spcPct val="119922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ventricular relaxation or diastole </a:t>
            </a:r>
            <a:endParaRPr lang="en-US" sz="32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561623" lvl="0" indent="-45720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64608"/>
              <a:buFont typeface="Arial" pitchFamily="34" charset="0"/>
              <a:buChar char="•"/>
            </a:pPr>
            <a:r>
              <a:rPr lang="en-US" sz="3200" u="sng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QRS Complex </a:t>
            </a:r>
            <a:r>
              <a:rPr lang="en-US" sz="32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– depolarization of the </a:t>
            </a:r>
            <a:r>
              <a:rPr lang="en-US" sz="32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ventricles</a:t>
            </a:r>
          </a:p>
          <a:p>
            <a:pPr marL="1069618" lvl="1" indent="-457200">
              <a:lnSpc>
                <a:spcPct val="119922"/>
              </a:lnSpc>
              <a:spcBef>
                <a:spcPts val="635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Leads to ventricular contraction or systole</a:t>
            </a:r>
          </a:p>
          <a:p>
            <a:pPr marL="1069618" lvl="1" indent="-457200">
              <a:lnSpc>
                <a:spcPct val="119922"/>
              </a:lnSpc>
              <a:spcBef>
                <a:spcPts val="635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atrial relaxation</a:t>
            </a:r>
            <a:endParaRPr lang="en-US" sz="32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561623" lvl="0" indent="-45720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64608"/>
              <a:buFont typeface="Arial" pitchFamily="34" charset="0"/>
              <a:buChar char="•"/>
            </a:pPr>
            <a:r>
              <a:rPr lang="en-US" sz="3200" u="sng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 Wave</a:t>
            </a:r>
            <a:r>
              <a:rPr lang="en-US" sz="32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– Repolarization of the </a:t>
            </a:r>
            <a:r>
              <a:rPr lang="en-US" sz="32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ventricles</a:t>
            </a:r>
            <a:endParaRPr lang="en-US" sz="32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" r="1356" b="5445"/>
          <a:stretch/>
        </p:blipFill>
        <p:spPr bwMode="auto">
          <a:xfrm>
            <a:off x="2296160" y="3048000"/>
            <a:ext cx="731376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0"/>
            <a:ext cx="9672321" cy="3200400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u="sng" dirty="0" smtClean="0"/>
              <a:t>P-R Interval</a:t>
            </a:r>
            <a:r>
              <a:rPr lang="en-US" sz="2400" dirty="0" smtClean="0"/>
              <a:t> – impulse conduction from SA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AV Node to Purkinje fibers, including AV delay (about .12 - .2 seconds)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u="sng" dirty="0" smtClean="0"/>
              <a:t>Q-T </a:t>
            </a:r>
            <a:r>
              <a:rPr lang="en-US" sz="2400" u="sng" dirty="0"/>
              <a:t>Interval</a:t>
            </a:r>
            <a:r>
              <a:rPr lang="en-US" sz="2400" dirty="0"/>
              <a:t> – </a:t>
            </a:r>
            <a:r>
              <a:rPr lang="en-US" sz="2400" dirty="0" smtClean="0"/>
              <a:t>total time from ventricular depolarization to repolarization </a:t>
            </a:r>
            <a:r>
              <a:rPr lang="en-US" sz="2400" dirty="0" smtClean="0">
                <a:sym typeface="Wingdings" pitchFamily="2" charset="2"/>
              </a:rPr>
              <a:t> leads to ventricular contraction or systole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u="sng" dirty="0" smtClean="0"/>
              <a:t>S-T Interval</a:t>
            </a:r>
            <a:r>
              <a:rPr lang="en-US" sz="2400" dirty="0" smtClean="0"/>
              <a:t> – ventricular repolarization or diastole</a:t>
            </a:r>
            <a:endParaRPr lang="en-US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u="sng" dirty="0" smtClean="0"/>
              <a:t>T-P </a:t>
            </a:r>
            <a:r>
              <a:rPr lang="en-US" sz="2400" u="sng" dirty="0"/>
              <a:t>Interval</a:t>
            </a:r>
            <a:r>
              <a:rPr lang="en-US" sz="2400" dirty="0"/>
              <a:t> – </a:t>
            </a:r>
            <a:r>
              <a:rPr lang="en-US" sz="2400" dirty="0"/>
              <a:t>end of systole to start of next contraction</a:t>
            </a:r>
            <a:r>
              <a:rPr lang="en-US" sz="2400" dirty="0" smtClean="0"/>
              <a:t>. </a:t>
            </a:r>
            <a:r>
              <a:rPr lang="en-US" sz="2400" dirty="0" smtClean="0"/>
              <a:t>Heart completely at rest and atria filling with blood </a:t>
            </a:r>
            <a:endParaRPr lang="en-US" sz="24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6248400"/>
            <a:ext cx="1752600" cy="1118253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en-US" sz="6600" b="1" dirty="0" smtClean="0"/>
              <a:t>ECG</a:t>
            </a:r>
          </a:p>
        </p:txBody>
      </p:sp>
      <p:sp>
        <p:nvSpPr>
          <p:cNvPr id="5" name="Shape 63"/>
          <p:cNvSpPr/>
          <p:nvPr/>
        </p:nvSpPr>
        <p:spPr>
          <a:xfrm>
            <a:off x="203200" y="3200400"/>
            <a:ext cx="2057400" cy="31623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53667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ambria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1496</TotalTime>
  <Words>439</Words>
  <Application>Microsoft Office PowerPoint</Application>
  <PresentationFormat>Custom</PresentationFormat>
  <Paragraphs>66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Essential</vt:lpstr>
      <vt:lpstr>Electrocardiogram (ECG) NOTES</vt:lpstr>
      <vt:lpstr>Regulation of Cardiac Cycle</vt:lpstr>
      <vt:lpstr>Regulation of Heart RATE</vt:lpstr>
      <vt:lpstr>HISTORICAL CONNECTIONS</vt:lpstr>
      <vt:lpstr>Impulse Conduction through  the Heart</vt:lpstr>
      <vt:lpstr>Remember…</vt:lpstr>
      <vt:lpstr>3-Lead ECG Placement</vt:lpstr>
      <vt:lpstr>ECG (electrocardiogram) – a recording of the electrical events during a cardiac cycle </vt:lpstr>
      <vt:lpstr>ECG</vt:lpstr>
      <vt:lpstr>PowerPoint Presentation</vt:lpstr>
      <vt:lpstr>Interpreting ECGs</vt:lpstr>
      <vt:lpstr>PowerPoint Presentation</vt:lpstr>
      <vt:lpstr>Analyze an ECG</vt:lpstr>
      <vt:lpstr>ECG: Normal and Abnormal</vt:lpstr>
      <vt:lpstr>PowerPoint Presentation</vt:lpstr>
      <vt:lpstr>Defibrillator</vt:lpstr>
      <vt:lpstr>Spark of Life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 Actions</dc:title>
  <dc:creator>Tim Im</dc:creator>
  <cp:lastModifiedBy>Tim Im</cp:lastModifiedBy>
  <cp:revision>44</cp:revision>
  <dcterms:modified xsi:type="dcterms:W3CDTF">2015-04-19T21:35:33Z</dcterms:modified>
</cp:coreProperties>
</file>